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  <p:embeddedFont>
      <p:font typeface="Source Code Pr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22" Type="http://schemas.openxmlformats.org/officeDocument/2006/relationships/font" Target="fonts/Nunito-italic.fntdata"/><Relationship Id="rId21" Type="http://schemas.openxmlformats.org/officeDocument/2006/relationships/font" Target="fonts/Nunito-bold.fntdata"/><Relationship Id="rId24" Type="http://schemas.openxmlformats.org/officeDocument/2006/relationships/font" Target="fonts/SourceCodePro-regular.fntdata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italic.fntdata"/><Relationship Id="rId25" Type="http://schemas.openxmlformats.org/officeDocument/2006/relationships/font" Target="fonts/SourceCodePro-bold.fntdata"/><Relationship Id="rId27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f9b46fa1d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f9b46fa1d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57afe2ff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657afe2ff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57afe2ff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57afe2ff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f9b46fa1d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f9b46fa1d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f9b46fa1d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6f9b46fa1d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9b46fa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f9b46fa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f9b46fa1d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f9b46fa1d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5779288d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5779288d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Simple to use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Significantly less code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Scalability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Running on hadoop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Large amounts of data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Reproducibility (same input, same output)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f5b26d9b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f5b26d9b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f9b46fa1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f9b46fa1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f9b46fa1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f9b46fa1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f9b46fa1d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f9b46fa1d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f9b46fa1d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f9b46fa1d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boa.cs.iastate.edu/docs/index.php" TargetMode="External"/><Relationship Id="rId4" Type="http://schemas.openxmlformats.org/officeDocument/2006/relationships/hyperlink" Target="http://web.cs.ucla.edu/~shyoo1st/boa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boa.cs.iastate.edu/boa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Boa - Introduction</a:t>
            </a:r>
            <a:endParaRPr sz="48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 </a:t>
            </a:r>
            <a:r>
              <a:rPr lang="en" sz="2400"/>
              <a:t>Level 0 -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2</a:t>
            </a:r>
            <a:endParaRPr sz="3600"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2" name="Google Shape;19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50" y="2146675"/>
            <a:ext cx="7505700" cy="1715586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2"/>
          <p:cNvSpPr/>
          <p:nvPr/>
        </p:nvSpPr>
        <p:spPr>
          <a:xfrm>
            <a:off x="1499000" y="2732475"/>
            <a:ext cx="1939500" cy="235800"/>
          </a:xfrm>
          <a:prstGeom prst="rect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4" name="Google Shape;194;p22"/>
          <p:cNvCxnSpPr/>
          <p:nvPr/>
        </p:nvCxnSpPr>
        <p:spPr>
          <a:xfrm>
            <a:off x="1499000" y="3161125"/>
            <a:ext cx="14265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22"/>
          <p:cNvCxnSpPr/>
          <p:nvPr/>
        </p:nvCxnSpPr>
        <p:spPr>
          <a:xfrm flipH="1" rot="10800000">
            <a:off x="1897875" y="3804175"/>
            <a:ext cx="1241700" cy="45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3</a:t>
            </a:r>
            <a:endParaRPr sz="3600"/>
          </a:p>
        </p:txBody>
      </p:sp>
      <p:pic>
        <p:nvPicPr>
          <p:cNvPr id="201" name="Google Shape;20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202" y="1981000"/>
            <a:ext cx="6723600" cy="132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3</a:t>
            </a:r>
            <a:endParaRPr sz="3600"/>
          </a:p>
        </p:txBody>
      </p:sp>
      <p:pic>
        <p:nvPicPr>
          <p:cNvPr id="207" name="Google Shape;20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202" y="1981000"/>
            <a:ext cx="6723600" cy="1326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8" name="Google Shape;208;p24"/>
          <p:cNvCxnSpPr/>
          <p:nvPr/>
        </p:nvCxnSpPr>
        <p:spPr>
          <a:xfrm>
            <a:off x="2651075" y="2644288"/>
            <a:ext cx="14265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Complex Example</a:t>
            </a:r>
            <a:endParaRPr sz="3600"/>
          </a:p>
        </p:txBody>
      </p:sp>
      <p:sp>
        <p:nvSpPr>
          <p:cNvPr id="214" name="Google Shape;214;p25"/>
          <p:cNvSpPr txBox="1"/>
          <p:nvPr>
            <p:ph idx="1" type="body"/>
          </p:nvPr>
        </p:nvSpPr>
        <p:spPr>
          <a:xfrm>
            <a:off x="819150" y="1990725"/>
            <a:ext cx="3935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Normally queries aren’t this long!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will work up to this level.</a:t>
            </a:r>
            <a:endParaRPr sz="2000"/>
          </a:p>
        </p:txBody>
      </p:sp>
      <p:pic>
        <p:nvPicPr>
          <p:cNvPr id="215" name="Google Shape;215;p25"/>
          <p:cNvPicPr preferRelativeResize="0"/>
          <p:nvPr/>
        </p:nvPicPr>
        <p:blipFill rotWithShape="1">
          <a:blip r:embed="rId3">
            <a:alphaModFix/>
          </a:blip>
          <a:srcRect b="0" l="0" r="3567" t="0"/>
          <a:stretch/>
        </p:blipFill>
        <p:spPr>
          <a:xfrm>
            <a:off x="4754100" y="399475"/>
            <a:ext cx="4080325" cy="4344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Sources / Suggested Resources</a:t>
            </a:r>
            <a:endParaRPr sz="3600"/>
          </a:p>
        </p:txBody>
      </p:sp>
      <p:sp>
        <p:nvSpPr>
          <p:cNvPr id="221" name="Google Shape;221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ISU CS Website: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http://boa.cs.iastate.edu/docs/index.php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UCLA Website: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http://web.cs.ucla.edu/~shyoo1st/boa/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Overview</a:t>
            </a:r>
            <a:endParaRPr sz="36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711775"/>
            <a:ext cx="7505700" cy="27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Boa?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Best uses for boa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Boa: The Basics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Syntax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Sources / Suggested Resources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is Boa?</a:t>
            </a:r>
            <a:endParaRPr sz="3600"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Domain-specific language (DSL)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Mines software repositories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Software as a Service (SaaS)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Has its own compiler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Ex. Query Language for Git Repositories</a:t>
            </a:r>
            <a:endParaRPr sz="2400"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2150" y="1372800"/>
            <a:ext cx="2552700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But why Boa?</a:t>
            </a:r>
            <a:endParaRPr sz="3600"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1588" y="1703750"/>
            <a:ext cx="6600825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Boa: The Basics</a:t>
            </a:r>
            <a:endParaRPr sz="3600"/>
          </a:p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How to use Boa?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Login to </a:t>
            </a:r>
            <a:r>
              <a:rPr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http://boa.cs.iastate.edu/boa/</a:t>
            </a:r>
            <a:r>
              <a:rPr lang="en" sz="2000"/>
              <a:t> 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Select Run Example.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Select an existing example or create your own query.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Magic!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435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Syntax of Boa language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062800"/>
            <a:ext cx="7505700" cy="29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Declaring a variable:  </a:t>
            </a: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name:Type = value;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Input variable        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p:Project = input;</a:t>
            </a:r>
            <a:endParaRPr b="1"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(this is used at the start of all boa programs)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Output:      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Note that Boa does not have explicit print statement; it prints out every output variable after execution.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Source Code Pro"/>
              <a:buChar char="○"/>
            </a:pP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c</a:t>
            </a: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ounts: output </a:t>
            </a:r>
            <a:r>
              <a:rPr b="1" i="1" lang="en" sz="1500">
                <a:latin typeface="Source Code Pro"/>
                <a:ea typeface="Source Code Pro"/>
                <a:cs typeface="Source Code Pro"/>
                <a:sym typeface="Source Code Pro"/>
              </a:rPr>
              <a:t>aggregator(param)</a:t>
            </a: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[</a:t>
            </a:r>
            <a:r>
              <a:rPr b="1" i="1" lang="en" sz="1500">
                <a:latin typeface="Source Code Pro"/>
                <a:ea typeface="Source Code Pro"/>
                <a:cs typeface="Source Code Pro"/>
                <a:sym typeface="Source Code Pro"/>
              </a:rPr>
              <a:t>indices</a:t>
            </a: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] of </a:t>
            </a:r>
            <a:r>
              <a:rPr b="1" i="1" lang="en" sz="1500">
                <a:latin typeface="Source Code Pro"/>
                <a:ea typeface="Source Code Pro"/>
                <a:cs typeface="Source Code Pro"/>
                <a:sym typeface="Source Code Pro"/>
              </a:rPr>
              <a:t>T </a:t>
            </a:r>
            <a:r>
              <a:rPr b="1" lang="en" sz="1500">
                <a:latin typeface="Source Code Pro"/>
                <a:ea typeface="Source Code Pro"/>
                <a:cs typeface="Source Code Pro"/>
                <a:sym typeface="Source Code Pro"/>
              </a:rPr>
              <a:t>[weight];</a:t>
            </a:r>
            <a:endParaRPr b="1" sz="15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Typically assigned values later on in the code.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“</a:t>
            </a:r>
            <a:r>
              <a:rPr lang="en" sz="1500"/>
              <a:t>o</a:t>
            </a:r>
            <a:r>
              <a:rPr lang="en" sz="1500"/>
              <a:t>utput” MUST be included in </a:t>
            </a:r>
            <a:r>
              <a:rPr lang="en" sz="1500"/>
              <a:t>variable</a:t>
            </a:r>
            <a:r>
              <a:rPr lang="en" sz="1500"/>
              <a:t> declaration. There are multiple output aggregators.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“&lt;&lt;” operator: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Takes value and add it to the aggregator (aka. Adds value to variable)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1</a:t>
            </a:r>
            <a:endParaRPr sz="3600"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963" y="1800200"/>
            <a:ext cx="6746075" cy="205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1</a:t>
            </a:r>
            <a:endParaRPr sz="3600"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963" y="1800200"/>
            <a:ext cx="6746075" cy="205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/>
          <p:nvPr/>
        </p:nvSpPr>
        <p:spPr>
          <a:xfrm>
            <a:off x="2003825" y="2486025"/>
            <a:ext cx="2293200" cy="267900"/>
          </a:xfrm>
          <a:prstGeom prst="rect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cxnSp>
        <p:nvCxnSpPr>
          <p:cNvPr id="177" name="Google Shape;177;p20"/>
          <p:cNvCxnSpPr/>
          <p:nvPr/>
        </p:nvCxnSpPr>
        <p:spPr>
          <a:xfrm flipH="1" rot="10800000">
            <a:off x="2046675" y="2968150"/>
            <a:ext cx="1703700" cy="10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0"/>
          <p:cNvCxnSpPr/>
          <p:nvPr/>
        </p:nvCxnSpPr>
        <p:spPr>
          <a:xfrm flipH="1" rot="10800000">
            <a:off x="2531275" y="3707600"/>
            <a:ext cx="1047900" cy="24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 2</a:t>
            </a:r>
            <a:endParaRPr sz="3600"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50" y="2146675"/>
            <a:ext cx="7505700" cy="1715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