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Nuni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Nunito-bold.fntdata"/><Relationship Id="rId14" Type="http://schemas.openxmlformats.org/officeDocument/2006/relationships/font" Target="fonts/Nunito-regular.fntdata"/><Relationship Id="rId17" Type="http://schemas.openxmlformats.org/officeDocument/2006/relationships/font" Target="fonts/Nunito-boldItalic.fntdata"/><Relationship Id="rId16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fa82d096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fa82d096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5c530a26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5c530a26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6fa82d096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6fa82d096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65c530a26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65c530a26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if there’s more than one statement?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65c530a26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65c530a26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65c530a264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65c530a264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65c530a264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65c530a264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youtu.be/KZi_KdWv8n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Boa - Beginner</a:t>
            </a:r>
            <a:endParaRPr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 Level 1 -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6589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Basic Types in Boa</a:t>
            </a:r>
            <a:endParaRPr sz="3600"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568225"/>
            <a:ext cx="7505700" cy="298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i="1" lang="en" sz="1600"/>
              <a:t>bool </a:t>
            </a:r>
            <a:r>
              <a:rPr lang="en" sz="1600"/>
              <a:t>- Typical Boolean as you’d find in other languages, evaluates to true or false</a:t>
            </a:r>
            <a:r>
              <a:rPr lang="en" sz="1600"/>
              <a:t> (ex; true)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i="1" lang="en" sz="1600"/>
              <a:t>s</a:t>
            </a:r>
            <a:r>
              <a:rPr b="1" i="1" lang="en" sz="1600"/>
              <a:t>tring </a:t>
            </a:r>
            <a:r>
              <a:rPr lang="en" sz="1600"/>
              <a:t>- Array of Unicode characters, </a:t>
            </a:r>
            <a:r>
              <a:rPr lang="en" sz="1600"/>
              <a:t>(ex; “hello”)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i="1" lang="en" sz="1600"/>
              <a:t>i</a:t>
            </a:r>
            <a:r>
              <a:rPr b="1" i="1" lang="en" sz="1600"/>
              <a:t>nt </a:t>
            </a:r>
            <a:r>
              <a:rPr lang="en" sz="1600"/>
              <a:t>- 64-bit signed integer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i="1" lang="en" sz="1600"/>
              <a:t>f</a:t>
            </a:r>
            <a:r>
              <a:rPr b="1" i="1" lang="en" sz="1600"/>
              <a:t>loat </a:t>
            </a:r>
            <a:r>
              <a:rPr lang="en" sz="1600"/>
              <a:t>- 64-bit IEEE floating point value</a:t>
            </a:r>
            <a:endParaRPr sz="1600"/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(notice the larger quantity of bits allocated to int and float values)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b="1" i="1" lang="en" sz="1600"/>
              <a:t>time </a:t>
            </a:r>
            <a:r>
              <a:rPr lang="en" sz="1600"/>
              <a:t>- unsigned integer representing the number of microseconds since 00:00:00 UTC 1 January 1970</a:t>
            </a:r>
            <a:endParaRPr sz="1600"/>
          </a:p>
          <a:p>
            <a:pPr indent="-3302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 a future lecture the </a:t>
            </a:r>
            <a:r>
              <a:rPr lang="en" sz="1600"/>
              <a:t>Data Structure</a:t>
            </a:r>
            <a:r>
              <a:rPr lang="en" sz="1600"/>
              <a:t> Types will be covered...</a:t>
            </a:r>
            <a:endParaRPr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6664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Domain-Specific Types</a:t>
            </a:r>
            <a:endParaRPr sz="3600"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493025"/>
            <a:ext cx="7505700" cy="309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Project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</a:t>
            </a:r>
            <a:r>
              <a:rPr lang="en" sz="1400"/>
              <a:t>d : string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n</a:t>
            </a:r>
            <a:r>
              <a:rPr lang="en" sz="1400"/>
              <a:t>ame : string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</a:t>
            </a:r>
            <a:r>
              <a:rPr lang="en" sz="1400"/>
              <a:t>rogramming_languages : array of string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</a:t>
            </a:r>
            <a:r>
              <a:rPr lang="en" sz="1400"/>
              <a:t>ode_repositories : array of CodeRepository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Person</a:t>
            </a:r>
            <a:endParaRPr sz="18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</a:t>
            </a:r>
            <a:r>
              <a:rPr lang="en" sz="1400"/>
              <a:t>mail : string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</a:t>
            </a:r>
            <a:r>
              <a:rPr lang="en" sz="1400"/>
              <a:t>eal_name : string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</a:t>
            </a:r>
            <a:r>
              <a:rPr lang="en" sz="1400"/>
              <a:t>sername : string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CodeRepository, Revision, etc.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Generic enough to support any object-oriented language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/>
          <p:nvPr>
            <p:ph type="title"/>
          </p:nvPr>
        </p:nvSpPr>
        <p:spPr>
          <a:xfrm>
            <a:off x="819150" y="6647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Output Aggregators</a:t>
            </a:r>
            <a:endParaRPr sz="3600"/>
          </a:p>
        </p:txBody>
      </p:sp>
      <p:sp>
        <p:nvSpPr>
          <p:cNvPr id="147" name="Google Shape;147;p16"/>
          <p:cNvSpPr txBox="1"/>
          <p:nvPr>
            <p:ph idx="1" type="body"/>
          </p:nvPr>
        </p:nvSpPr>
        <p:spPr>
          <a:xfrm>
            <a:off x="485325" y="1406725"/>
            <a:ext cx="7505700" cy="327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All of these </a:t>
            </a:r>
            <a:r>
              <a:rPr lang="en"/>
              <a:t>aggregators</a:t>
            </a:r>
            <a:r>
              <a:rPr lang="en"/>
              <a:t> end in “of T” this denotes the type of the thing being aggregated.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Indices can be used to reference elements of the projects to do more specific operations on the project data.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the previous lecture: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Sum - </a:t>
            </a:r>
            <a:r>
              <a:rPr b="1" lang="en"/>
              <a:t>sum [indices] of T</a:t>
            </a:r>
            <a:r>
              <a:rPr lang="en"/>
              <a:t>  Computes the sum of the data.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Top - top (param) [indices] of T [weight]  </a:t>
            </a:r>
            <a:r>
              <a:rPr lang="en"/>
              <a:t>Records the top (param) number of elements.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Bottom - bottom [param] [indices] of T [weight]</a:t>
            </a:r>
            <a:r>
              <a:rPr lang="en"/>
              <a:t> - Gets the bottom (param) elements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Collection - </a:t>
            </a:r>
            <a:r>
              <a:rPr b="1" lang="en"/>
              <a:t>collection [indices] of T</a:t>
            </a:r>
            <a:r>
              <a:rPr lang="en"/>
              <a:t> - Collects data points without performing any operations.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Set - </a:t>
            </a:r>
            <a:r>
              <a:rPr b="1" lang="en"/>
              <a:t>set (param) [indices] of T</a:t>
            </a:r>
            <a:r>
              <a:rPr lang="en"/>
              <a:t> - A set of data. Param denotes an optional specified limit to the number of results. The set contains the first </a:t>
            </a:r>
            <a:r>
              <a:rPr i="1" lang="en"/>
              <a:t>param</a:t>
            </a:r>
            <a:r>
              <a:rPr lang="en"/>
              <a:t> elements if specified.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Mean - </a:t>
            </a:r>
            <a:r>
              <a:rPr b="1" lang="en"/>
              <a:t>mean [indices] of T</a:t>
            </a:r>
            <a:r>
              <a:rPr lang="en"/>
              <a:t> - Calculates average of the data.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Minimum - minimum [param] [indices] of T [weight] </a:t>
            </a:r>
            <a:r>
              <a:rPr lang="en"/>
              <a:t>- gets the lowest (param) sets of weighted elements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Maximum - maximum [param] [indices] of T [weight]</a:t>
            </a:r>
            <a:r>
              <a:rPr lang="en"/>
              <a:t> - gets the highest (param) sets of weighted elements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7"/>
          <p:cNvSpPr txBox="1"/>
          <p:nvPr>
            <p:ph type="title"/>
          </p:nvPr>
        </p:nvSpPr>
        <p:spPr>
          <a:xfrm>
            <a:off x="819150" y="6440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Quantifiers</a:t>
            </a:r>
            <a:endParaRPr sz="3600"/>
          </a:p>
        </p:txBody>
      </p:sp>
      <p:sp>
        <p:nvSpPr>
          <p:cNvPr id="153" name="Google Shape;153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Loop with conditions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General form: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If there exists a value of i where condition holds, then run body once (with i bound to one matching value)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Condition must be a </a:t>
            </a:r>
            <a:r>
              <a:rPr b="1" i="1" lang="en" sz="1800"/>
              <a:t>bool</a:t>
            </a:r>
            <a:r>
              <a:rPr b="1" lang="en" sz="1800"/>
              <a:t> </a:t>
            </a:r>
            <a:r>
              <a:rPr lang="en" sz="1800"/>
              <a:t>statement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3 types: </a:t>
            </a:r>
            <a:r>
              <a:rPr lang="en" sz="1800"/>
              <a:t>f</a:t>
            </a:r>
            <a:r>
              <a:rPr lang="en" sz="1800"/>
              <a:t>oreach, </a:t>
            </a:r>
            <a:r>
              <a:rPr lang="en" sz="1800"/>
              <a:t>e</a:t>
            </a:r>
            <a:r>
              <a:rPr lang="en" sz="1800"/>
              <a:t>xists, ifall</a:t>
            </a:r>
            <a:endParaRPr sz="1800"/>
          </a:p>
        </p:txBody>
      </p:sp>
      <p:pic>
        <p:nvPicPr>
          <p:cNvPr id="154" name="Google Shape;15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8325" y="2806600"/>
            <a:ext cx="4193417" cy="54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 txBox="1"/>
          <p:nvPr>
            <p:ph type="title"/>
          </p:nvPr>
        </p:nvSpPr>
        <p:spPr>
          <a:xfrm>
            <a:off x="819150" y="651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One Example!</a:t>
            </a:r>
            <a:endParaRPr sz="3600"/>
          </a:p>
        </p:txBody>
      </p:sp>
      <p:sp>
        <p:nvSpPr>
          <p:cNvPr id="160" name="Google Shape;160;p18"/>
          <p:cNvSpPr txBox="1"/>
          <p:nvPr>
            <p:ph idx="1" type="body"/>
          </p:nvPr>
        </p:nvSpPr>
        <p:spPr>
          <a:xfrm>
            <a:off x="819150" y="1677150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are the five most used licences?</a:t>
            </a:r>
            <a:endParaRPr sz="2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Licences → array of string type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l</a:t>
            </a:r>
            <a:r>
              <a:rPr lang="en" sz="2400"/>
              <a:t>icenses is an attribute of Project</a:t>
            </a:r>
            <a:endParaRPr sz="2400"/>
          </a:p>
          <a:p>
            <a:pPr indent="-3810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lphaLcPeriod"/>
            </a:pPr>
            <a:r>
              <a:rPr lang="en" sz="2400"/>
              <a:t>Must iterate through array using </a:t>
            </a:r>
            <a:r>
              <a:rPr b="1" lang="en" sz="2400"/>
              <a:t>quantifier</a:t>
            </a:r>
            <a:r>
              <a:rPr lang="en" sz="2400"/>
              <a:t> 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Five most → </a:t>
            </a:r>
            <a:r>
              <a:rPr b="1" lang="en" sz="2400"/>
              <a:t>top </a:t>
            </a:r>
            <a:r>
              <a:rPr lang="en" sz="2400"/>
              <a:t>aggregator</a:t>
            </a:r>
            <a:endParaRPr sz="2400"/>
          </a:p>
          <a:p>
            <a:pPr indent="-3810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AutoNum type="arabicPeriod"/>
            </a:pPr>
            <a:r>
              <a:rPr lang="en" sz="2400"/>
              <a:t>Most used → need to </a:t>
            </a:r>
            <a:r>
              <a:rPr b="1" lang="en" sz="2400"/>
              <a:t>count </a:t>
            </a:r>
            <a:r>
              <a:rPr lang="en" sz="2400"/>
              <a:t># licences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9"/>
          <p:cNvSpPr txBox="1"/>
          <p:nvPr>
            <p:ph type="title"/>
          </p:nvPr>
        </p:nvSpPr>
        <p:spPr>
          <a:xfrm>
            <a:off x="819138" y="6515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One Example!</a:t>
            </a:r>
            <a:endParaRPr sz="3600"/>
          </a:p>
        </p:txBody>
      </p:sp>
      <p:sp>
        <p:nvSpPr>
          <p:cNvPr id="166" name="Google Shape;166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67" name="Google Shape;167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125" y="1833975"/>
            <a:ext cx="8449775" cy="2174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0"/>
          <p:cNvSpPr txBox="1"/>
          <p:nvPr>
            <p:ph type="title"/>
          </p:nvPr>
        </p:nvSpPr>
        <p:spPr>
          <a:xfrm>
            <a:off x="819150" y="66642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Resources</a:t>
            </a:r>
            <a:endParaRPr sz="3600"/>
          </a:p>
        </p:txBody>
      </p:sp>
      <p:sp>
        <p:nvSpPr>
          <p:cNvPr id="173" name="Google Shape;173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Microsoft Presentation: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https://youtu.be/KZi_KdWv8ns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