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we are Team sdmay20-43 and our project is creating a framework to implement Boa on Gitlab. This is our lightning talk about our project plan.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4a94ad9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4a94ad9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a high level overview of the project, refer to the image on the right-hand side of the slide. The bottom section shows the work done prior by the research team and what our team will be working with, and on top is what our team’s contribution will be.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PATH</a:t>
            </a:r>
            <a:endParaRPr/>
          </a:p>
          <a:p>
            <a:pPr indent="0" lvl="0" marL="0" rtl="0" algn="l">
              <a:spcBef>
                <a:spcPts val="0"/>
              </a:spcBef>
              <a:spcAft>
                <a:spcPts val="0"/>
              </a:spcAft>
              <a:buNone/>
            </a:pPr>
            <a:r>
              <a:rPr lang="en"/>
              <a:t>Beginning at the top of the left path, we will first start by downloading the desired repositories from the gitlab database. Then we’ll write a query that will scrape through the projects collecting all the metadata that we need (including </a:t>
            </a:r>
            <a:r>
              <a:rPr lang="en"/>
              <a:t>c</a:t>
            </a:r>
            <a:r>
              <a:rPr lang="en"/>
              <a:t>ommit dates, number of commits made, languages used, file types, etc.). Once this data is gathered together, we’ll convert it into custom objects, created previously by the research team. After that, the objects are subjected to the already established </a:t>
            </a:r>
            <a:r>
              <a:rPr lang="en"/>
              <a:t>process of being uploaded to the cache and executed on the hadoop cluster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RIGHT PATH</a:t>
            </a:r>
            <a:endParaRPr/>
          </a:p>
          <a:p>
            <a:pPr indent="0" lvl="0" marL="0" rtl="0" algn="l">
              <a:spcBef>
                <a:spcPts val="0"/>
              </a:spcBef>
              <a:spcAft>
                <a:spcPts val="0"/>
              </a:spcAft>
              <a:buNone/>
            </a:pPr>
            <a:r>
              <a:rPr lang="en"/>
              <a:t>Overall, not much needs to be added to this process. Our job will consist primarily of writing our own custom BOA queries for the gitlab objects. After the gitlab repositories have gone through all the steps in the left path, we will run our custom queries on the data to create graphs using R (which we will talk more about in a later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4a94ad91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4a94ad91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repository data will be important here because the current implementation of gitlab doesn’t extract metadata in the same way as Github does. Choosing the right data to focus on will make the grading of the student repositories more efficient and the allow the queries on boa to more complex.  So our project will involve extracting the repository data ourselves in the proper format. In terms of actual data Traffic data encompases numbers relating to repository access. This type of data will allow the graders to view the total contributions and activity on the repository. This will be useful for the graders to see the total effort of the team contributed. User contributions over a timeline will show how the group as individuals are </a:t>
            </a:r>
            <a:r>
              <a:rPr lang="en"/>
              <a:t>committing</a:t>
            </a:r>
            <a:r>
              <a:rPr lang="en"/>
              <a:t> their changes. The data encompassing the size of pushes will help to determine the quality of the changes at a glance. Any other gitlab analytics data that we can find that would help for grading will be implemented into the repository data. The source-code should be a matter of simple reformatting since it is the one aspect that is displayed in a file format.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4a94ad91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4a94ad91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Title</a:t>
            </a:r>
            <a:endParaRPr/>
          </a:p>
          <a:p>
            <a:pPr indent="0" lvl="0" marL="0" rtl="0" algn="l">
              <a:spcBef>
                <a:spcPts val="0"/>
              </a:spcBef>
              <a:spcAft>
                <a:spcPts val="0"/>
              </a:spcAft>
              <a:buNone/>
            </a:pPr>
            <a:r>
              <a:rPr lang="en"/>
              <a:t>Before the BOA queries can run in a cluster, the data scraped from the repository needs to be standarized to allow for speed and to obtain uniform metrics about the code files found in the project. The conversion takes in the JSON information found in GitLab plus other files like the SVN Java file of the project and outputs a custom Hadoop object.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researchers who pioneered utilizing BOA as a code </a:t>
            </a:r>
            <a:r>
              <a:rPr lang="en"/>
              <a:t>analyzer</a:t>
            </a:r>
            <a:r>
              <a:rPr lang="en"/>
              <a:t> created a custom object in Hadoop Sequencefile format, where it has buffer messages with relevant data from the repository. Metrics like Lines of Code and Compile 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 of our goals is to add some more metrics to this custom object that can tell us more about the projects being analized.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4a94ad91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4a94ad91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 is a flexible language, and it is capable of answering different kinds of software repository related mining questions through the boa queries. The image on the slide represent a couple of boa query examples and how do they work. Our requirement for the query creation is to come up with suitable queries for our client to help them monitor COMS/SE309 project repositories on GitLab. The queries should mainly focus on evaluating the projects’ code qualities, as well as looking into more creative mining questions.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4a94ad91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4a94ad91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are done querying the data, we’ll need a way to analyze it, since it can be hard to take away any useful information by just reading the data as is. This is where R steps into the picture.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R is a programming language used for statistical computing and graphics.It can display the data on graphs with linear/nonlinear modeling. And if needed, we can use some of its functions to gather other statistics. Additionally, i</a:t>
            </a:r>
            <a:r>
              <a:rPr lang="en"/>
              <a:t>t has a command line interface and several GUIs that the user can pick from based on their personal preference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R environment is written primarily written in C, Fortran, and R, and can be downloaded for free as a gnu package. Because a lot of R’s std functions are also written in R, it makes understanding the algorithms a lot easier if you’re trying to go through and figure out how they 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Lightning</a:t>
            </a:r>
            <a:r>
              <a:rPr lang="en"/>
              <a:t> Talk</a:t>
            </a:r>
            <a:endParaRPr/>
          </a:p>
        </p:txBody>
      </p:sp>
      <p:sp>
        <p:nvSpPr>
          <p:cNvPr id="86" name="Google Shape;86;p13"/>
          <p:cNvSpPr txBox="1"/>
          <p:nvPr/>
        </p:nvSpPr>
        <p:spPr>
          <a:xfrm>
            <a:off x="6732800" y="3148825"/>
            <a:ext cx="2087400" cy="1701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rgbClr val="FFFFFF"/>
                </a:solidFill>
                <a:latin typeface="Lato"/>
                <a:ea typeface="Lato"/>
                <a:cs typeface="Lato"/>
                <a:sym typeface="Lato"/>
              </a:rPr>
              <a:t>Team sdmay20-43</a:t>
            </a:r>
            <a:endParaRPr sz="1800">
              <a:solidFill>
                <a:srgbClr val="FFFFFF"/>
              </a:solidFill>
              <a:latin typeface="Lato"/>
              <a:ea typeface="Lato"/>
              <a:cs typeface="Lato"/>
              <a:sym typeface="Lato"/>
            </a:endParaRPr>
          </a:p>
          <a:p>
            <a:pPr indent="0" lvl="0" marL="0" rtl="0" algn="r">
              <a:spcBef>
                <a:spcPts val="0"/>
              </a:spcBef>
              <a:spcAft>
                <a:spcPts val="0"/>
              </a:spcAft>
              <a:buNone/>
            </a:pPr>
            <a:r>
              <a:t/>
            </a:r>
            <a:endParaRPr sz="1200">
              <a:solidFill>
                <a:srgbClr val="FFFFFF"/>
              </a:solidFill>
              <a:latin typeface="Lato"/>
              <a:ea typeface="Lato"/>
              <a:cs typeface="Lato"/>
              <a:sym typeface="Lato"/>
            </a:endParaRPr>
          </a:p>
          <a:p>
            <a:pPr indent="0" lvl="0" marL="0" rtl="0" algn="r">
              <a:spcBef>
                <a:spcPts val="0"/>
              </a:spcBef>
              <a:spcAft>
                <a:spcPts val="0"/>
              </a:spcAft>
              <a:buNone/>
            </a:pPr>
            <a:r>
              <a:rPr lang="en" sz="1200">
                <a:solidFill>
                  <a:srgbClr val="FFFFFF"/>
                </a:solidFill>
                <a:latin typeface="Lato"/>
                <a:ea typeface="Lato"/>
                <a:cs typeface="Lato"/>
                <a:sym typeface="Lato"/>
              </a:rPr>
              <a:t>Adrian Hamill</a:t>
            </a:r>
            <a:endParaRPr sz="1200">
              <a:solidFill>
                <a:srgbClr val="FFFFFF"/>
              </a:solidFill>
              <a:latin typeface="Lato"/>
              <a:ea typeface="Lato"/>
              <a:cs typeface="Lato"/>
              <a:sym typeface="Lato"/>
            </a:endParaRPr>
          </a:p>
          <a:p>
            <a:pPr indent="0" lvl="0" marL="0" rtl="0" algn="r">
              <a:spcBef>
                <a:spcPts val="0"/>
              </a:spcBef>
              <a:spcAft>
                <a:spcPts val="0"/>
              </a:spcAft>
              <a:buNone/>
            </a:pPr>
            <a:r>
              <a:rPr lang="en" sz="1200">
                <a:solidFill>
                  <a:srgbClr val="FFFFFF"/>
                </a:solidFill>
                <a:latin typeface="Lato"/>
                <a:ea typeface="Lato"/>
                <a:cs typeface="Lato"/>
                <a:sym typeface="Lato"/>
              </a:rPr>
              <a:t>Megan Miller</a:t>
            </a:r>
            <a:endParaRPr sz="1200">
              <a:solidFill>
                <a:srgbClr val="FFFFFF"/>
              </a:solidFill>
              <a:latin typeface="Lato"/>
              <a:ea typeface="Lato"/>
              <a:cs typeface="Lato"/>
              <a:sym typeface="Lato"/>
            </a:endParaRPr>
          </a:p>
          <a:p>
            <a:pPr indent="0" lvl="0" marL="0" rtl="0" algn="r">
              <a:spcBef>
                <a:spcPts val="0"/>
              </a:spcBef>
              <a:spcAft>
                <a:spcPts val="0"/>
              </a:spcAft>
              <a:buNone/>
            </a:pPr>
            <a:r>
              <a:rPr lang="en" sz="1200">
                <a:solidFill>
                  <a:srgbClr val="FFFFFF"/>
                </a:solidFill>
                <a:latin typeface="Lato"/>
                <a:ea typeface="Lato"/>
                <a:cs typeface="Lato"/>
                <a:sym typeface="Lato"/>
              </a:rPr>
              <a:t>Benjamin Carland</a:t>
            </a:r>
            <a:endParaRPr sz="1200">
              <a:solidFill>
                <a:srgbClr val="FFFFFF"/>
              </a:solidFill>
              <a:latin typeface="Lato"/>
              <a:ea typeface="Lato"/>
              <a:cs typeface="Lato"/>
              <a:sym typeface="Lato"/>
            </a:endParaRPr>
          </a:p>
          <a:p>
            <a:pPr indent="0" lvl="0" marL="0" rtl="0" algn="r">
              <a:spcBef>
                <a:spcPts val="0"/>
              </a:spcBef>
              <a:spcAft>
                <a:spcPts val="0"/>
              </a:spcAft>
              <a:buNone/>
            </a:pPr>
            <a:r>
              <a:rPr lang="en" sz="1200">
                <a:solidFill>
                  <a:srgbClr val="FFFFFF"/>
                </a:solidFill>
                <a:latin typeface="Lato"/>
                <a:ea typeface="Lato"/>
                <a:cs typeface="Lato"/>
                <a:sym typeface="Lato"/>
              </a:rPr>
              <a:t>Yi-Hsien Tan</a:t>
            </a:r>
            <a:endParaRPr sz="1200">
              <a:solidFill>
                <a:srgbClr val="FFFFFF"/>
              </a:solidFill>
              <a:latin typeface="Lato"/>
              <a:ea typeface="Lato"/>
              <a:cs typeface="Lato"/>
              <a:sym typeface="Lato"/>
            </a:endParaRPr>
          </a:p>
          <a:p>
            <a:pPr indent="0" lvl="0" marL="0" rtl="0" algn="r">
              <a:spcBef>
                <a:spcPts val="0"/>
              </a:spcBef>
              <a:spcAft>
                <a:spcPts val="0"/>
              </a:spcAft>
              <a:buNone/>
            </a:pPr>
            <a:r>
              <a:rPr lang="en" sz="1200">
                <a:solidFill>
                  <a:srgbClr val="FFFFFF"/>
                </a:solidFill>
                <a:latin typeface="Lato"/>
                <a:ea typeface="Lato"/>
                <a:cs typeface="Lato"/>
                <a:sym typeface="Lato"/>
              </a:rPr>
              <a:t>Diego Realpe</a:t>
            </a:r>
            <a:endParaRPr sz="1200">
              <a:solidFill>
                <a:srgbClr val="FFFFFF"/>
              </a:solidFill>
              <a:latin typeface="Lato"/>
              <a:ea typeface="Lato"/>
              <a:cs typeface="Lato"/>
              <a:sym typeface="Lato"/>
            </a:endParaRPr>
          </a:p>
          <a:p>
            <a:pPr indent="0" lvl="0" marL="0" rtl="0" algn="l">
              <a:spcBef>
                <a:spcPts val="0"/>
              </a:spcBef>
              <a:spcAft>
                <a:spcPts val="0"/>
              </a:spcAft>
              <a:buNone/>
            </a:pPr>
            <a:r>
              <a:t/>
            </a:r>
            <a:endParaRPr sz="1300">
              <a:solidFill>
                <a:srgbClr val="FFFF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Level Overview</a:t>
            </a:r>
            <a:endParaRPr/>
          </a:p>
        </p:txBody>
      </p:sp>
      <p:sp>
        <p:nvSpPr>
          <p:cNvPr id="92" name="Google Shape;92;p14"/>
          <p:cNvSpPr txBox="1"/>
          <p:nvPr>
            <p:ph idx="1" type="body"/>
          </p:nvPr>
        </p:nvSpPr>
        <p:spPr>
          <a:xfrm>
            <a:off x="311700" y="1229875"/>
            <a:ext cx="54693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Left Path</a:t>
            </a:r>
            <a:endParaRPr/>
          </a:p>
          <a:p>
            <a:pPr indent="-317500" lvl="1" marL="914400" rtl="0" algn="l">
              <a:spcBef>
                <a:spcPts val="0"/>
              </a:spcBef>
              <a:spcAft>
                <a:spcPts val="0"/>
              </a:spcAft>
              <a:buSzPts val="1400"/>
              <a:buChar char="○"/>
            </a:pPr>
            <a:r>
              <a:rPr lang="en"/>
              <a:t>Download Repositories</a:t>
            </a:r>
            <a:endParaRPr/>
          </a:p>
          <a:p>
            <a:pPr indent="-317500" lvl="1" marL="914400" rtl="0" algn="l">
              <a:spcBef>
                <a:spcPts val="0"/>
              </a:spcBef>
              <a:spcAft>
                <a:spcPts val="0"/>
              </a:spcAft>
              <a:buSzPts val="1400"/>
              <a:buChar char="○"/>
            </a:pPr>
            <a:r>
              <a:rPr lang="en"/>
              <a:t>Create json files with Metadata</a:t>
            </a:r>
            <a:endParaRPr/>
          </a:p>
          <a:p>
            <a:pPr indent="-317500" lvl="1" marL="914400" rtl="0" algn="l">
              <a:spcBef>
                <a:spcPts val="0"/>
              </a:spcBef>
              <a:spcAft>
                <a:spcPts val="0"/>
              </a:spcAft>
              <a:buSzPts val="1400"/>
              <a:buChar char="○"/>
            </a:pPr>
            <a:r>
              <a:rPr lang="en"/>
              <a:t>Convert into a Custom object used by boa researchers</a:t>
            </a:r>
            <a:endParaRPr/>
          </a:p>
          <a:p>
            <a:pPr indent="-342900" lvl="0" marL="457200" rtl="0" algn="l">
              <a:spcBef>
                <a:spcPts val="0"/>
              </a:spcBef>
              <a:spcAft>
                <a:spcPts val="0"/>
              </a:spcAft>
              <a:buSzPts val="1800"/>
              <a:buChar char="●"/>
            </a:pPr>
            <a:r>
              <a:rPr lang="en"/>
              <a:t>Right Path</a:t>
            </a:r>
            <a:endParaRPr/>
          </a:p>
          <a:p>
            <a:pPr indent="-317500" lvl="1" marL="914400" rtl="0" algn="l">
              <a:spcBef>
                <a:spcPts val="0"/>
              </a:spcBef>
              <a:spcAft>
                <a:spcPts val="0"/>
              </a:spcAft>
              <a:buSzPts val="1400"/>
              <a:buChar char="○"/>
            </a:pPr>
            <a:r>
              <a:rPr lang="en"/>
              <a:t>Create Queries for </a:t>
            </a:r>
            <a:r>
              <a:rPr lang="en"/>
              <a:t>repository</a:t>
            </a:r>
            <a:r>
              <a:rPr lang="en"/>
              <a:t> data</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en"/>
              <a:t>Create Visuals out of Query Result</a:t>
            </a:r>
            <a:endParaRPr/>
          </a:p>
        </p:txBody>
      </p:sp>
      <p:pic>
        <p:nvPicPr>
          <p:cNvPr id="93" name="Google Shape;93;p14"/>
          <p:cNvPicPr preferRelativeResize="0"/>
          <p:nvPr/>
        </p:nvPicPr>
        <p:blipFill>
          <a:blip r:embed="rId3">
            <a:alphaModFix/>
          </a:blip>
          <a:stretch>
            <a:fillRect/>
          </a:stretch>
        </p:blipFill>
        <p:spPr>
          <a:xfrm>
            <a:off x="4728425" y="937512"/>
            <a:ext cx="3850701" cy="3923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Repository Data</a:t>
            </a:r>
            <a:endParaRPr/>
          </a:p>
        </p:txBody>
      </p:sp>
      <p:sp>
        <p:nvSpPr>
          <p:cNvPr id="99" name="Google Shape;99;p15"/>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Analytics data</a:t>
            </a:r>
            <a:endParaRPr/>
          </a:p>
          <a:p>
            <a:pPr indent="-317500" lvl="1" marL="914400" rtl="0" algn="l">
              <a:spcBef>
                <a:spcPts val="0"/>
              </a:spcBef>
              <a:spcAft>
                <a:spcPts val="0"/>
              </a:spcAft>
              <a:buSzPts val="1400"/>
              <a:buChar char="○"/>
            </a:pPr>
            <a:r>
              <a:rPr lang="en"/>
              <a:t>Traffic Data</a:t>
            </a:r>
            <a:endParaRPr/>
          </a:p>
          <a:p>
            <a:pPr indent="-317500" lvl="1" marL="914400" rtl="0" algn="l">
              <a:spcBef>
                <a:spcPts val="0"/>
              </a:spcBef>
              <a:spcAft>
                <a:spcPts val="0"/>
              </a:spcAft>
              <a:buSzPts val="1400"/>
              <a:buChar char="○"/>
            </a:pPr>
            <a:r>
              <a:rPr lang="en"/>
              <a:t>Timeline of Pushes</a:t>
            </a:r>
            <a:endParaRPr/>
          </a:p>
          <a:p>
            <a:pPr indent="-317500" lvl="1" marL="914400" rtl="0" algn="l">
              <a:spcBef>
                <a:spcPts val="0"/>
              </a:spcBef>
              <a:spcAft>
                <a:spcPts val="0"/>
              </a:spcAft>
              <a:buSzPts val="1400"/>
              <a:buChar char="○"/>
            </a:pPr>
            <a:r>
              <a:rPr lang="en"/>
              <a:t>Size of Pushes</a:t>
            </a:r>
            <a:endParaRPr/>
          </a:p>
          <a:p>
            <a:pPr indent="-317500" lvl="1" marL="914400" rtl="0" algn="l">
              <a:spcBef>
                <a:spcPts val="0"/>
              </a:spcBef>
              <a:spcAft>
                <a:spcPts val="0"/>
              </a:spcAft>
              <a:buSzPts val="1400"/>
              <a:buChar char="○"/>
            </a:pPr>
            <a:r>
              <a:rPr lang="en"/>
              <a:t>Ect.</a:t>
            </a:r>
            <a:endParaRPr/>
          </a:p>
          <a:p>
            <a:pPr indent="-342900" lvl="0" marL="457200" rtl="0" algn="l">
              <a:spcBef>
                <a:spcPts val="0"/>
              </a:spcBef>
              <a:spcAft>
                <a:spcPts val="0"/>
              </a:spcAft>
              <a:buSzPts val="1800"/>
              <a:buChar char="●"/>
            </a:pPr>
            <a:r>
              <a:rPr lang="en"/>
              <a:t>Source-code data</a:t>
            </a:r>
            <a:endParaRPr/>
          </a:p>
          <a:p>
            <a:pPr indent="-317500" lvl="1" marL="914400" rtl="0" algn="l">
              <a:spcBef>
                <a:spcPts val="0"/>
              </a:spcBef>
              <a:spcAft>
                <a:spcPts val="0"/>
              </a:spcAft>
              <a:buSzPts val="1400"/>
              <a:buChar char="○"/>
            </a:pPr>
            <a:r>
              <a:rPr lang="en"/>
              <a:t>For code quality analysis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Custom Object </a:t>
            </a:r>
            <a:r>
              <a:rPr lang="en"/>
              <a:t>Conversion</a:t>
            </a:r>
            <a:endParaRPr/>
          </a:p>
        </p:txBody>
      </p:sp>
      <p:sp>
        <p:nvSpPr>
          <p:cNvPr id="105" name="Google Shape;105;p16"/>
          <p:cNvSpPr txBox="1"/>
          <p:nvPr>
            <p:ph idx="1" type="body"/>
          </p:nvPr>
        </p:nvSpPr>
        <p:spPr>
          <a:xfrm>
            <a:off x="311700" y="1186600"/>
            <a:ext cx="5601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BOA analysis can’t happen on raw data.</a:t>
            </a:r>
            <a:endParaRPr/>
          </a:p>
          <a:p>
            <a:pPr indent="-342900" lvl="0" marL="457200" rtl="0" algn="l">
              <a:spcBef>
                <a:spcPts val="0"/>
              </a:spcBef>
              <a:spcAft>
                <a:spcPts val="0"/>
              </a:spcAft>
              <a:buSzPts val="1800"/>
              <a:buChar char="●"/>
            </a:pPr>
            <a:r>
              <a:rPr lang="en"/>
              <a:t>Based on research from ISU’s BOA labs, code needs to pass a conversion.</a:t>
            </a:r>
            <a:endParaRPr/>
          </a:p>
          <a:p>
            <a:pPr indent="-342900" lvl="0" marL="457200" rtl="0" algn="l">
              <a:spcBef>
                <a:spcPts val="0"/>
              </a:spcBef>
              <a:spcAft>
                <a:spcPts val="0"/>
              </a:spcAft>
              <a:buSzPts val="1800"/>
              <a:buChar char="●"/>
            </a:pPr>
            <a:r>
              <a:rPr lang="en"/>
              <a:t> Standard object to run queries against</a:t>
            </a:r>
            <a:endParaRPr/>
          </a:p>
          <a:p>
            <a:pPr indent="-317500" lvl="1" marL="914400" rtl="0" algn="l">
              <a:spcBef>
                <a:spcPts val="0"/>
              </a:spcBef>
              <a:spcAft>
                <a:spcPts val="0"/>
              </a:spcAft>
              <a:buSzPts val="1400"/>
              <a:buChar char="○"/>
            </a:pPr>
            <a:r>
              <a:rPr lang="en"/>
              <a:t>Object is in Hadoop Sequencefile Format</a:t>
            </a:r>
            <a:endParaRPr/>
          </a:p>
          <a:p>
            <a:pPr indent="-317500" lvl="1" marL="914400" rtl="0" algn="l">
              <a:spcBef>
                <a:spcPts val="0"/>
              </a:spcBef>
              <a:spcAft>
                <a:spcPts val="0"/>
              </a:spcAft>
              <a:buSzPts val="1400"/>
              <a:buChar char="○"/>
            </a:pPr>
            <a:r>
              <a:rPr lang="en"/>
              <a:t>Contain messages with relevant data</a:t>
            </a:r>
            <a:endParaRPr/>
          </a:p>
          <a:p>
            <a:pPr indent="-317500" lvl="1" marL="914400" rtl="0" algn="l">
              <a:spcBef>
                <a:spcPts val="0"/>
              </a:spcBef>
              <a:spcAft>
                <a:spcPts val="0"/>
              </a:spcAft>
              <a:buSzPts val="1400"/>
              <a:buChar char="○"/>
            </a:pPr>
            <a:r>
              <a:rPr lang="en"/>
              <a:t>Can add custom modifications to the object for more measurements</a:t>
            </a:r>
            <a:endParaRPr/>
          </a:p>
          <a:p>
            <a:pPr indent="0" lvl="0" marL="0" rtl="0" algn="l">
              <a:spcBef>
                <a:spcPts val="1600"/>
              </a:spcBef>
              <a:spcAft>
                <a:spcPts val="1600"/>
              </a:spcAft>
              <a:buNone/>
            </a:pPr>
            <a:r>
              <a:t/>
            </a:r>
            <a:endParaRPr/>
          </a:p>
        </p:txBody>
      </p:sp>
      <p:pic>
        <p:nvPicPr>
          <p:cNvPr id="106" name="Google Shape;106;p16"/>
          <p:cNvPicPr preferRelativeResize="0"/>
          <p:nvPr/>
        </p:nvPicPr>
        <p:blipFill>
          <a:blip r:embed="rId3">
            <a:alphaModFix/>
          </a:blip>
          <a:stretch>
            <a:fillRect/>
          </a:stretch>
        </p:blipFill>
        <p:spPr>
          <a:xfrm>
            <a:off x="6620025" y="59650"/>
            <a:ext cx="1776225" cy="385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Query Creation</a:t>
            </a:r>
            <a:endParaRPr/>
          </a:p>
        </p:txBody>
      </p:sp>
      <p:sp>
        <p:nvSpPr>
          <p:cNvPr id="112" name="Google Shape;112;p17"/>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Roboto"/>
              <a:buChar char="●"/>
            </a:pPr>
            <a:r>
              <a:rPr lang="en"/>
              <a:t>Boa queries are used to answer wide variety of GitLab repository mining questions.</a:t>
            </a:r>
            <a:endParaRPr/>
          </a:p>
          <a:p>
            <a:pPr indent="-342900" lvl="0" marL="457200" marR="0" rtl="0" algn="l">
              <a:lnSpc>
                <a:spcPct val="115000"/>
              </a:lnSpc>
              <a:spcBef>
                <a:spcPts val="0"/>
              </a:spcBef>
              <a:spcAft>
                <a:spcPts val="0"/>
              </a:spcAft>
              <a:buSzPts val="1800"/>
              <a:buChar char="●"/>
            </a:pPr>
            <a:r>
              <a:rPr lang="en"/>
              <a:t>Requirement:</a:t>
            </a:r>
            <a:endParaRPr/>
          </a:p>
          <a:p>
            <a:pPr indent="-317500" lvl="1" marL="914400" marR="0" rtl="0" algn="l">
              <a:lnSpc>
                <a:spcPct val="115000"/>
              </a:lnSpc>
              <a:spcBef>
                <a:spcPts val="0"/>
              </a:spcBef>
              <a:spcAft>
                <a:spcPts val="0"/>
              </a:spcAft>
              <a:buSzPts val="1400"/>
              <a:buChar char="○"/>
            </a:pPr>
            <a:r>
              <a:rPr lang="en"/>
              <a:t>Create suitable queries for repositories of COMS/SE309 projects.</a:t>
            </a:r>
            <a:endParaRPr/>
          </a:p>
          <a:p>
            <a:pPr indent="-317500" lvl="1" marL="914400" marR="0" rtl="0" algn="l">
              <a:lnSpc>
                <a:spcPct val="115000"/>
              </a:lnSpc>
              <a:spcBef>
                <a:spcPts val="0"/>
              </a:spcBef>
              <a:spcAft>
                <a:spcPts val="0"/>
              </a:spcAft>
              <a:buSzPts val="1400"/>
              <a:buChar char="○"/>
            </a:pPr>
            <a:r>
              <a:rPr lang="en"/>
              <a:t>Creative.</a:t>
            </a:r>
            <a:endParaRPr/>
          </a:p>
          <a:p>
            <a:pPr indent="-317500" lvl="1" marL="914400" marR="0" rtl="0" algn="l">
              <a:lnSpc>
                <a:spcPct val="115000"/>
              </a:lnSpc>
              <a:spcBef>
                <a:spcPts val="0"/>
              </a:spcBef>
              <a:spcAft>
                <a:spcPts val="0"/>
              </a:spcAft>
              <a:buSzPts val="1400"/>
              <a:buChar char="○"/>
            </a:pPr>
            <a:r>
              <a:rPr lang="en"/>
              <a:t>Evaluate code qualities.</a:t>
            </a:r>
            <a:endParaRPr/>
          </a:p>
        </p:txBody>
      </p:sp>
      <p:pic>
        <p:nvPicPr>
          <p:cNvPr id="113" name="Google Shape;113;p17"/>
          <p:cNvPicPr preferRelativeResize="0"/>
          <p:nvPr/>
        </p:nvPicPr>
        <p:blipFill>
          <a:blip r:embed="rId3">
            <a:alphaModFix/>
          </a:blip>
          <a:stretch>
            <a:fillRect/>
          </a:stretch>
        </p:blipFill>
        <p:spPr>
          <a:xfrm>
            <a:off x="4152999" y="2656654"/>
            <a:ext cx="4707999" cy="195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Displaying Data</a:t>
            </a:r>
            <a:endParaRPr/>
          </a:p>
        </p:txBody>
      </p:sp>
      <p:sp>
        <p:nvSpPr>
          <p:cNvPr id="119" name="Google Shape;119;p18"/>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Need to analyze data after it’s gathered</a:t>
            </a:r>
            <a:endParaRPr/>
          </a:p>
          <a:p>
            <a:pPr indent="-342900" lvl="0" marL="457200" rtl="0" algn="l">
              <a:spcBef>
                <a:spcPts val="0"/>
              </a:spcBef>
              <a:spcAft>
                <a:spcPts val="0"/>
              </a:spcAft>
              <a:buSzPts val="1800"/>
              <a:buChar char="●"/>
            </a:pPr>
            <a:r>
              <a:rPr lang="en"/>
              <a:t>R Language</a:t>
            </a:r>
            <a:endParaRPr/>
          </a:p>
          <a:p>
            <a:pPr indent="-317500" lvl="1" marL="914400" rtl="0" algn="l">
              <a:spcBef>
                <a:spcPts val="0"/>
              </a:spcBef>
              <a:spcAft>
                <a:spcPts val="0"/>
              </a:spcAft>
              <a:buSzPts val="1400"/>
              <a:buChar char="○"/>
            </a:pPr>
            <a:r>
              <a:rPr lang="en"/>
              <a:t>Statistical computing and graphics</a:t>
            </a:r>
            <a:endParaRPr/>
          </a:p>
          <a:p>
            <a:pPr indent="-317500" lvl="1" marL="914400" rtl="0" algn="l">
              <a:spcBef>
                <a:spcPts val="0"/>
              </a:spcBef>
              <a:spcAft>
                <a:spcPts val="0"/>
              </a:spcAft>
              <a:buSzPts val="1400"/>
              <a:buChar char="○"/>
            </a:pPr>
            <a:r>
              <a:rPr lang="en"/>
              <a:t>Linear &amp; nonlinear modeling</a:t>
            </a:r>
            <a:endParaRPr/>
          </a:p>
          <a:p>
            <a:pPr indent="-342900" lvl="0" marL="457200" rtl="0" algn="l">
              <a:spcBef>
                <a:spcPts val="0"/>
              </a:spcBef>
              <a:spcAft>
                <a:spcPts val="0"/>
              </a:spcAft>
              <a:buSzPts val="1800"/>
              <a:buChar char="●"/>
            </a:pPr>
            <a:r>
              <a:rPr lang="en"/>
              <a:t>R Environment</a:t>
            </a:r>
            <a:endParaRPr/>
          </a:p>
          <a:p>
            <a:pPr indent="-317500" lvl="1" marL="914400" rtl="0" algn="l">
              <a:spcBef>
                <a:spcPts val="0"/>
              </a:spcBef>
              <a:spcAft>
                <a:spcPts val="0"/>
              </a:spcAft>
              <a:buSzPts val="1400"/>
              <a:buChar char="○"/>
            </a:pPr>
            <a:r>
              <a:rPr lang="en"/>
              <a:t>Primarily written in C, Fortran, and R</a:t>
            </a:r>
            <a:endParaRPr/>
          </a:p>
          <a:p>
            <a:pPr indent="-317500" lvl="1" marL="914400" rtl="0" algn="l">
              <a:spcBef>
                <a:spcPts val="0"/>
              </a:spcBef>
              <a:spcAft>
                <a:spcPts val="0"/>
              </a:spcAft>
              <a:buSzPts val="1400"/>
              <a:buChar char="○"/>
            </a:pPr>
            <a:r>
              <a:rPr lang="en"/>
              <a:t>Free GNU package</a:t>
            </a:r>
            <a:endParaRPr/>
          </a:p>
        </p:txBody>
      </p:sp>
      <p:pic>
        <p:nvPicPr>
          <p:cNvPr id="120" name="Google Shape;120;p18"/>
          <p:cNvPicPr preferRelativeResize="0"/>
          <p:nvPr/>
        </p:nvPicPr>
        <p:blipFill>
          <a:blip r:embed="rId3">
            <a:alphaModFix/>
          </a:blip>
          <a:stretch>
            <a:fillRect/>
          </a:stretch>
        </p:blipFill>
        <p:spPr>
          <a:xfrm>
            <a:off x="5596025" y="1017800"/>
            <a:ext cx="2851201" cy="2209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