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Nunito"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3" d="100"/>
          <a:sy n="203" d="100"/>
        </p:scale>
        <p:origin x="594" y="-3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and welcome to senior design group 43’s last lightning talk regarding technical difficulties that appeared over the course of our project.Our Members $Members</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3d4d65b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3d4d65b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has been our biggest technical challenge so far? Our project delves deep into data gathering, manipulation and analysis, and many of us have had experience with these. However one of our client’s requirements was that the project be developed using a new domain specific language geared specifically over data analysis of programming code called BOA. It is wildly different from SQL and other tools we have used before and we found ourselves unsure about how to proceed. On the execution part It runs in a very different way compared to SQL and feeding information requires advanced processing of the data before queries can be made. Furthermore, on the syntax side its keywords and syntax are new and simpler as BOA’s goal is to be a more powerful and simple version to analyze large pieces of information.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3d4d65b26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3d4d65b26_2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We took some actions to try and expand our knowledge but after looking at the information available online we quickly realized we needed more help. This brought us to contact our advisor Dr. Mitra and communicate some of the problems we were having. Even though Dr. Mitra did not have the answers right away, he helped us immensely by connecting our team with some of the researchers that have been working on BOA in the ISU Computer Science department. After we met with them, we decided to set up some meetings to have some of our questions asked in two major parts of our project. Setting up the backend pipeline and learning about the syntax.</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3d4d65b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3d4d65b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//*upvotes*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3d4d65b2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3d4d65b2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Wednesday, the Boa team from our group went to meet with one of the Graduate students who specializes in the Boa language, Sumon Biswas. We came to the meeting with 3 primary goals, to see if there were any new resources that Sumon could recommend for us to use, to ask some technical questions that we needed answering for project scope and to get some more groundwork information about how the language works.  Sumon recommended that we use a Boa pdf resource for reference that we had yet to really use. For our technical questions we needed to know if Boa queries could be run entirely locally, the answer to this was unfortunately a hard No. The other question we needed to ask was can Boa queries be run through command line? The answer to this was technically yes but not in the way we wanted. The command line operation would only run the queries in the current eclipse plugin, which would make the whole process bulkier than what we had meant. Sumon also gave us a brief overview of how the language operates and the fundamental concepts that allow the language to operate and gave us a few pointers on things we should try to learn more about the language.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84675" y="1053150"/>
            <a:ext cx="5136300" cy="144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Lightning Talk: </a:t>
            </a:r>
            <a:endParaRPr/>
          </a:p>
          <a:p>
            <a:pPr marL="0" lvl="0" indent="457200" algn="l" rtl="0">
              <a:spcBef>
                <a:spcPts val="0"/>
              </a:spcBef>
              <a:spcAft>
                <a:spcPts val="0"/>
              </a:spcAft>
              <a:buNone/>
            </a:pPr>
            <a:r>
              <a:rPr lang="en"/>
              <a:t>Technical Difficulties</a:t>
            </a:r>
            <a:endParaRPr/>
          </a:p>
        </p:txBody>
      </p:sp>
      <p:sp>
        <p:nvSpPr>
          <p:cNvPr id="129" name="Google Shape;129;p13"/>
          <p:cNvSpPr txBox="1">
            <a:spLocks noGrp="1"/>
          </p:cNvSpPr>
          <p:nvPr>
            <p:ph type="subTitle" idx="1"/>
          </p:nvPr>
        </p:nvSpPr>
        <p:spPr>
          <a:xfrm>
            <a:off x="3493575" y="2501250"/>
            <a:ext cx="2680500" cy="171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43 SD-MAY-20:</a:t>
            </a:r>
            <a:endParaRPr/>
          </a:p>
          <a:p>
            <a:pPr marL="457200" lvl="0" indent="-330200" algn="l" rtl="0">
              <a:spcBef>
                <a:spcPts val="0"/>
              </a:spcBef>
              <a:spcAft>
                <a:spcPts val="0"/>
              </a:spcAft>
              <a:buSzPts val="1600"/>
              <a:buChar char="●"/>
            </a:pPr>
            <a:r>
              <a:rPr lang="en"/>
              <a:t>Yi-Hsien Tan</a:t>
            </a:r>
            <a:endParaRPr/>
          </a:p>
          <a:p>
            <a:pPr marL="457200" lvl="0" indent="-330200" algn="l" rtl="0">
              <a:spcBef>
                <a:spcPts val="0"/>
              </a:spcBef>
              <a:spcAft>
                <a:spcPts val="0"/>
              </a:spcAft>
              <a:buSzPts val="1600"/>
              <a:buChar char="●"/>
            </a:pPr>
            <a:r>
              <a:rPr lang="en"/>
              <a:t>Megan Miller</a:t>
            </a:r>
            <a:endParaRPr/>
          </a:p>
          <a:p>
            <a:pPr marL="457200" lvl="0" indent="-330200" algn="l" rtl="0">
              <a:spcBef>
                <a:spcPts val="0"/>
              </a:spcBef>
              <a:spcAft>
                <a:spcPts val="0"/>
              </a:spcAft>
              <a:buSzPts val="1600"/>
              <a:buChar char="●"/>
            </a:pPr>
            <a:r>
              <a:rPr lang="en"/>
              <a:t>Adrian Hamil</a:t>
            </a:r>
            <a:endParaRPr/>
          </a:p>
          <a:p>
            <a:pPr marL="457200" lvl="0" indent="-330200" algn="l" rtl="0">
              <a:spcBef>
                <a:spcPts val="0"/>
              </a:spcBef>
              <a:spcAft>
                <a:spcPts val="0"/>
              </a:spcAft>
              <a:buSzPts val="1600"/>
              <a:buChar char="●"/>
            </a:pPr>
            <a:r>
              <a:rPr lang="en"/>
              <a:t>Diego Realpe Tobar</a:t>
            </a:r>
            <a:endParaRPr/>
          </a:p>
          <a:p>
            <a:pPr marL="457200" lvl="0" indent="-330200" algn="l" rtl="0">
              <a:spcBef>
                <a:spcPts val="0"/>
              </a:spcBef>
              <a:spcAft>
                <a:spcPts val="0"/>
              </a:spcAft>
              <a:buSzPts val="1600"/>
              <a:buChar char="●"/>
            </a:pPr>
            <a:r>
              <a:rPr lang="en"/>
              <a:t>Benjamin Carland</a:t>
            </a:r>
            <a:endParaRPr/>
          </a:p>
          <a:p>
            <a:pPr marL="0" lvl="0" indent="0" algn="ctr" rtl="0">
              <a:spcBef>
                <a:spcPts val="0"/>
              </a:spcBef>
              <a:spcAft>
                <a:spcPts val="0"/>
              </a:spcAft>
              <a:buNone/>
            </a:pPr>
            <a:endParaRPr/>
          </a:p>
        </p:txBody>
      </p:sp>
      <p:pic>
        <p:nvPicPr>
          <p:cNvPr id="130" name="Google Shape;130;p13"/>
          <p:cNvPicPr preferRelativeResize="0"/>
          <p:nvPr/>
        </p:nvPicPr>
        <p:blipFill rotWithShape="1">
          <a:blip r:embed="rId5">
            <a:alphaModFix/>
          </a:blip>
          <a:srcRect l="2208" t="1609" r="1340" b="2004"/>
          <a:stretch/>
        </p:blipFill>
        <p:spPr>
          <a:xfrm>
            <a:off x="6126600" y="1053150"/>
            <a:ext cx="2379400" cy="1780975"/>
          </a:xfrm>
          <a:prstGeom prst="rect">
            <a:avLst/>
          </a:prstGeom>
          <a:noFill/>
          <a:ln>
            <a:noFill/>
          </a:ln>
        </p:spPr>
      </p:pic>
      <p:pic>
        <p:nvPicPr>
          <p:cNvPr id="2" name="LT - Slides 1">
            <a:hlinkClick r:id="" action="ppaction://media"/>
            <a:extLst>
              <a:ext uri="{FF2B5EF4-FFF2-40B4-BE49-F238E27FC236}">
                <a16:creationId xmlns:a16="http://schemas.microsoft.com/office/drawing/2014/main" id="{1096B3B9-40DC-467E-A122-33832C811FF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51435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54775" y="5962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has our biggest technical challenge been so far?</a:t>
            </a:r>
            <a:endParaRPr/>
          </a:p>
        </p:txBody>
      </p:sp>
      <p:sp>
        <p:nvSpPr>
          <p:cNvPr id="136" name="Google Shape;136;p14"/>
          <p:cNvSpPr txBox="1">
            <a:spLocks noGrp="1"/>
          </p:cNvSpPr>
          <p:nvPr>
            <p:ph type="body" idx="1"/>
          </p:nvPr>
        </p:nvSpPr>
        <p:spPr>
          <a:xfrm>
            <a:off x="854775" y="1739550"/>
            <a:ext cx="5553900" cy="27012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As Seniors we all had experience with data manipulation languages. E.g. SQL, MongoDB</a:t>
            </a:r>
            <a:endParaRPr sz="1500"/>
          </a:p>
          <a:p>
            <a:pPr marL="457200" lvl="0" indent="-323850" algn="l" rtl="0">
              <a:spcBef>
                <a:spcPts val="0"/>
              </a:spcBef>
              <a:spcAft>
                <a:spcPts val="0"/>
              </a:spcAft>
              <a:buSzPts val="1500"/>
              <a:buChar char="●"/>
            </a:pPr>
            <a:r>
              <a:rPr lang="en" sz="1500"/>
              <a:t>Our client’s request to use BOA put us on unfamiliar ground</a:t>
            </a:r>
            <a:endParaRPr sz="1500"/>
          </a:p>
          <a:p>
            <a:pPr marL="457200" lvl="0" indent="-323850" algn="l" rtl="0">
              <a:spcBef>
                <a:spcPts val="0"/>
              </a:spcBef>
              <a:spcAft>
                <a:spcPts val="0"/>
              </a:spcAft>
              <a:buSzPts val="1500"/>
              <a:buChar char="●"/>
            </a:pPr>
            <a:r>
              <a:rPr lang="en" sz="1500"/>
              <a:t>SQL and BOA can be wildly different in many areas</a:t>
            </a:r>
            <a:endParaRPr sz="1500"/>
          </a:p>
          <a:p>
            <a:pPr marL="457200" lvl="0" indent="-323850" algn="l" rtl="0">
              <a:spcBef>
                <a:spcPts val="0"/>
              </a:spcBef>
              <a:spcAft>
                <a:spcPts val="0"/>
              </a:spcAft>
              <a:buSzPts val="1500"/>
              <a:buChar char="●"/>
            </a:pPr>
            <a:r>
              <a:rPr lang="en" sz="1500"/>
              <a:t>Have to identify tricky information. code errors, code languages</a:t>
            </a:r>
            <a:endParaRPr sz="1500"/>
          </a:p>
          <a:p>
            <a:pPr marL="457200" lvl="0" indent="-323850" algn="l" rtl="0">
              <a:spcBef>
                <a:spcPts val="0"/>
              </a:spcBef>
              <a:spcAft>
                <a:spcPts val="0"/>
              </a:spcAft>
              <a:buSzPts val="1500"/>
              <a:buChar char="●"/>
            </a:pPr>
            <a:r>
              <a:rPr lang="en" sz="1500"/>
              <a:t>New syntax and keywords.</a:t>
            </a:r>
            <a:endParaRPr sz="1500"/>
          </a:p>
          <a:p>
            <a:pPr marL="457200" lvl="0" indent="-323850" algn="l" rtl="0">
              <a:spcBef>
                <a:spcPts val="0"/>
              </a:spcBef>
              <a:spcAft>
                <a:spcPts val="0"/>
              </a:spcAft>
              <a:buSzPts val="1500"/>
              <a:buChar char="●"/>
            </a:pPr>
            <a:r>
              <a:rPr lang="en" sz="1500"/>
              <a:t>Boa Scripts are run differently</a:t>
            </a:r>
            <a:endParaRPr sz="1500"/>
          </a:p>
          <a:p>
            <a:pPr marL="457200" lvl="0" indent="-323850" algn="l" rtl="0">
              <a:spcBef>
                <a:spcPts val="0"/>
              </a:spcBef>
              <a:spcAft>
                <a:spcPts val="0"/>
              </a:spcAft>
              <a:buSzPts val="1500"/>
              <a:buChar char="●"/>
            </a:pPr>
            <a:r>
              <a:rPr lang="en" sz="1500"/>
              <a:t>Understanding the backend for data generation from repositories</a:t>
            </a:r>
            <a:endParaRPr sz="1500"/>
          </a:p>
        </p:txBody>
      </p:sp>
      <p:pic>
        <p:nvPicPr>
          <p:cNvPr id="137" name="Google Shape;137;p14"/>
          <p:cNvPicPr preferRelativeResize="0"/>
          <p:nvPr/>
        </p:nvPicPr>
        <p:blipFill rotWithShape="1">
          <a:blip r:embed="rId5">
            <a:alphaModFix/>
          </a:blip>
          <a:srcRect t="24574" b="11742"/>
          <a:stretch/>
        </p:blipFill>
        <p:spPr>
          <a:xfrm>
            <a:off x="6499800" y="2771225"/>
            <a:ext cx="2131200" cy="1557961"/>
          </a:xfrm>
          <a:prstGeom prst="rect">
            <a:avLst/>
          </a:prstGeom>
          <a:noFill/>
          <a:ln>
            <a:noFill/>
          </a:ln>
        </p:spPr>
      </p:pic>
      <p:pic>
        <p:nvPicPr>
          <p:cNvPr id="2" name="LT - Slides 2">
            <a:hlinkClick r:id="" action="ppaction://media"/>
            <a:extLst>
              <a:ext uri="{FF2B5EF4-FFF2-40B4-BE49-F238E27FC236}">
                <a16:creationId xmlns:a16="http://schemas.microsoft.com/office/drawing/2014/main" id="{B1969237-100A-4B13-8396-85CFBEBCCD8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51435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4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769275" y="653250"/>
            <a:ext cx="297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Actions Taken!</a:t>
            </a:r>
            <a:endParaRPr/>
          </a:p>
        </p:txBody>
      </p:sp>
      <p:sp>
        <p:nvSpPr>
          <p:cNvPr id="143" name="Google Shape;143;p15"/>
          <p:cNvSpPr txBox="1">
            <a:spLocks noGrp="1"/>
          </p:cNvSpPr>
          <p:nvPr>
            <p:ph type="body" idx="1"/>
          </p:nvPr>
        </p:nvSpPr>
        <p:spPr>
          <a:xfrm>
            <a:off x="769275" y="1342450"/>
            <a:ext cx="6042300" cy="2090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500" dirty="0"/>
              <a:t>More resources were needed</a:t>
            </a:r>
            <a:endParaRPr sz="1500" dirty="0"/>
          </a:p>
          <a:p>
            <a:pPr marL="457200" lvl="0" indent="-330200" algn="l" rtl="0">
              <a:spcBef>
                <a:spcPts val="0"/>
              </a:spcBef>
              <a:spcAft>
                <a:spcPts val="0"/>
              </a:spcAft>
              <a:buSzPts val="1600"/>
              <a:buChar char="●"/>
            </a:pPr>
            <a:r>
              <a:rPr lang="en" sz="1500" dirty="0"/>
              <a:t>We contacted our advisor, Simanta Mitra with our concerns</a:t>
            </a:r>
            <a:endParaRPr sz="1500" dirty="0"/>
          </a:p>
          <a:p>
            <a:pPr marL="457200" lvl="0" indent="-330200" algn="l" rtl="0">
              <a:spcBef>
                <a:spcPts val="0"/>
              </a:spcBef>
              <a:spcAft>
                <a:spcPts val="0"/>
              </a:spcAft>
              <a:buSzPts val="1600"/>
              <a:buChar char="●"/>
            </a:pPr>
            <a:r>
              <a:rPr lang="en" sz="1500" dirty="0"/>
              <a:t>He connected us to resources and experts to give us insight</a:t>
            </a:r>
            <a:endParaRPr sz="1500" dirty="0"/>
          </a:p>
          <a:p>
            <a:pPr marL="457200" lvl="0" indent="-330200" algn="l" rtl="0">
              <a:spcBef>
                <a:spcPts val="0"/>
              </a:spcBef>
              <a:spcAft>
                <a:spcPts val="0"/>
              </a:spcAft>
              <a:buSzPts val="1600"/>
              <a:buChar char="●"/>
            </a:pPr>
            <a:r>
              <a:rPr lang="en" sz="1500" dirty="0"/>
              <a:t>The biggest one were the researchers from the ISU BOA Labs</a:t>
            </a:r>
            <a:endParaRPr sz="1500" dirty="0"/>
          </a:p>
          <a:p>
            <a:pPr marL="457200" lvl="0" indent="-330200" algn="l" rtl="0">
              <a:lnSpc>
                <a:spcPct val="100000"/>
              </a:lnSpc>
              <a:spcBef>
                <a:spcPts val="0"/>
              </a:spcBef>
              <a:spcAft>
                <a:spcPts val="0"/>
              </a:spcAft>
              <a:buClr>
                <a:srgbClr val="000000"/>
              </a:buClr>
              <a:buSzPts val="1600"/>
              <a:buChar char="●"/>
            </a:pPr>
            <a:r>
              <a:rPr lang="en" sz="1500" dirty="0"/>
              <a:t>We arranged two meetings to focus on two aspects of our project</a:t>
            </a:r>
            <a:endParaRPr sz="1500" dirty="0"/>
          </a:p>
          <a:p>
            <a:pPr marL="914400" lvl="1" indent="-317500" algn="l" rtl="0">
              <a:spcBef>
                <a:spcPts val="0"/>
              </a:spcBef>
              <a:spcAft>
                <a:spcPts val="0"/>
              </a:spcAft>
              <a:buClr>
                <a:srgbClr val="000000"/>
              </a:buClr>
              <a:buSzPts val="1400"/>
              <a:buChar char="○"/>
            </a:pPr>
            <a:r>
              <a:rPr lang="en" sz="1300" dirty="0">
                <a:solidFill>
                  <a:srgbClr val="000000"/>
                </a:solidFill>
              </a:rPr>
              <a:t>Setting up the project’s backend pipeline</a:t>
            </a:r>
            <a:endParaRPr sz="1300" dirty="0">
              <a:solidFill>
                <a:srgbClr val="000000"/>
              </a:solidFill>
            </a:endParaRPr>
          </a:p>
          <a:p>
            <a:pPr marL="914400" lvl="1" indent="-317500" algn="l" rtl="0">
              <a:spcBef>
                <a:spcPts val="0"/>
              </a:spcBef>
              <a:spcAft>
                <a:spcPts val="0"/>
              </a:spcAft>
              <a:buClr>
                <a:srgbClr val="000000"/>
              </a:buClr>
              <a:buSzPts val="1400"/>
              <a:buChar char="○"/>
            </a:pPr>
            <a:r>
              <a:rPr lang="en" sz="1300" dirty="0">
                <a:solidFill>
                  <a:srgbClr val="000000"/>
                </a:solidFill>
              </a:rPr>
              <a:t>Learning about BOA syntax</a:t>
            </a:r>
            <a:endParaRPr sz="1300" dirty="0"/>
          </a:p>
          <a:p>
            <a:pPr marL="0" lvl="0" indent="0" algn="l" rtl="0">
              <a:spcBef>
                <a:spcPts val="1600"/>
              </a:spcBef>
              <a:spcAft>
                <a:spcPts val="1600"/>
              </a:spcAft>
              <a:buNone/>
            </a:pPr>
            <a:endParaRPr dirty="0"/>
          </a:p>
        </p:txBody>
      </p:sp>
      <p:pic>
        <p:nvPicPr>
          <p:cNvPr id="144" name="Google Shape;144;p15"/>
          <p:cNvPicPr preferRelativeResize="0"/>
          <p:nvPr/>
        </p:nvPicPr>
        <p:blipFill>
          <a:blip r:embed="rId5">
            <a:alphaModFix/>
          </a:blip>
          <a:stretch>
            <a:fillRect/>
          </a:stretch>
        </p:blipFill>
        <p:spPr>
          <a:xfrm>
            <a:off x="769275" y="3433150"/>
            <a:ext cx="5869952" cy="1177925"/>
          </a:xfrm>
          <a:prstGeom prst="rect">
            <a:avLst/>
          </a:prstGeom>
          <a:noFill/>
          <a:ln>
            <a:noFill/>
          </a:ln>
        </p:spPr>
      </p:pic>
      <p:pic>
        <p:nvPicPr>
          <p:cNvPr id="145" name="Google Shape;145;p15"/>
          <p:cNvPicPr preferRelativeResize="0"/>
          <p:nvPr/>
        </p:nvPicPr>
        <p:blipFill>
          <a:blip r:embed="rId6">
            <a:alphaModFix/>
          </a:blip>
          <a:stretch>
            <a:fillRect/>
          </a:stretch>
        </p:blipFill>
        <p:spPr>
          <a:xfrm>
            <a:off x="7077350" y="653250"/>
            <a:ext cx="1428750" cy="1905000"/>
          </a:xfrm>
          <a:prstGeom prst="rect">
            <a:avLst/>
          </a:prstGeom>
          <a:noFill/>
          <a:ln>
            <a:noFill/>
          </a:ln>
        </p:spPr>
      </p:pic>
      <p:pic>
        <p:nvPicPr>
          <p:cNvPr id="2" name="Slide 3">
            <a:hlinkClick r:id="" action="ppaction://media"/>
            <a:extLst>
              <a:ext uri="{FF2B5EF4-FFF2-40B4-BE49-F238E27FC236}">
                <a16:creationId xmlns:a16="http://schemas.microsoft.com/office/drawing/2014/main" id="{23928976-E2E5-4B22-B597-833BA5A1C71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51435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749025" y="677550"/>
            <a:ext cx="6027000" cy="67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OTC - Data Retrieval Meeting</a:t>
            </a:r>
            <a:endParaRPr/>
          </a:p>
        </p:txBody>
      </p:sp>
      <p:sp>
        <p:nvSpPr>
          <p:cNvPr id="151" name="Google Shape;151;p16"/>
          <p:cNvSpPr txBox="1">
            <a:spLocks noGrp="1"/>
          </p:cNvSpPr>
          <p:nvPr>
            <p:ph type="body" idx="1"/>
          </p:nvPr>
        </p:nvSpPr>
        <p:spPr>
          <a:xfrm>
            <a:off x="819150" y="1636300"/>
            <a:ext cx="45621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Things Revealed in the Meeting,</a:t>
            </a:r>
            <a:endParaRPr sz="1800"/>
          </a:p>
          <a:p>
            <a:pPr marL="914400" lvl="1" indent="-317500" algn="l" rtl="0">
              <a:spcBef>
                <a:spcPts val="0"/>
              </a:spcBef>
              <a:spcAft>
                <a:spcPts val="0"/>
              </a:spcAft>
              <a:buSzPts val="1400"/>
              <a:buChar char="○"/>
            </a:pPr>
            <a:r>
              <a:rPr lang="en" sz="1400"/>
              <a:t>Actual structure of the backend pipeline</a:t>
            </a:r>
            <a:endParaRPr sz="1400"/>
          </a:p>
          <a:p>
            <a:pPr marL="914400" lvl="1" indent="-317500" algn="l" rtl="0">
              <a:spcBef>
                <a:spcPts val="0"/>
              </a:spcBef>
              <a:spcAft>
                <a:spcPts val="0"/>
              </a:spcAft>
              <a:buSzPts val="1400"/>
              <a:buChar char="○"/>
            </a:pPr>
            <a:r>
              <a:rPr lang="en" sz="1400"/>
              <a:t>Creation process for Json metadata files</a:t>
            </a:r>
            <a:endParaRPr sz="1400"/>
          </a:p>
          <a:p>
            <a:pPr marL="914400" lvl="1" indent="-317500" algn="l" rtl="0">
              <a:spcBef>
                <a:spcPts val="0"/>
              </a:spcBef>
              <a:spcAft>
                <a:spcPts val="0"/>
              </a:spcAft>
              <a:buSzPts val="1400"/>
              <a:buChar char="○"/>
            </a:pPr>
            <a:r>
              <a:rPr lang="en" sz="1400"/>
              <a:t>Potential steps for process automation</a:t>
            </a:r>
            <a:endParaRPr sz="1400"/>
          </a:p>
          <a:p>
            <a:pPr marL="457200" lvl="0" indent="-342900" algn="l" rtl="0">
              <a:spcBef>
                <a:spcPts val="0"/>
              </a:spcBef>
              <a:spcAft>
                <a:spcPts val="0"/>
              </a:spcAft>
              <a:buSzPts val="1800"/>
              <a:buChar char="●"/>
            </a:pPr>
            <a:r>
              <a:rPr lang="en" sz="1800"/>
              <a:t>Technical Difficulties in Data Generation</a:t>
            </a:r>
            <a:endParaRPr sz="1800"/>
          </a:p>
          <a:p>
            <a:pPr marL="914400" lvl="1" indent="-317500" algn="l" rtl="0">
              <a:spcBef>
                <a:spcPts val="0"/>
              </a:spcBef>
              <a:spcAft>
                <a:spcPts val="0"/>
              </a:spcAft>
              <a:buSzPts val="1400"/>
              <a:buChar char="○"/>
            </a:pPr>
            <a:r>
              <a:rPr lang="en" sz="1400"/>
              <a:t>Sourcing hardware</a:t>
            </a:r>
            <a:endParaRPr sz="1400"/>
          </a:p>
          <a:p>
            <a:pPr marL="914400" lvl="1" indent="-317500" algn="l" rtl="0">
              <a:spcBef>
                <a:spcPts val="0"/>
              </a:spcBef>
              <a:spcAft>
                <a:spcPts val="0"/>
              </a:spcAft>
              <a:buSzPts val="1400"/>
              <a:buChar char="○"/>
            </a:pPr>
            <a:r>
              <a:rPr lang="en" sz="1400"/>
              <a:t>Installing necessary programs</a:t>
            </a:r>
            <a:endParaRPr sz="1400"/>
          </a:p>
          <a:p>
            <a:pPr marL="914400" lvl="1" indent="-298450" algn="l" rtl="0">
              <a:spcBef>
                <a:spcPts val="0"/>
              </a:spcBef>
              <a:spcAft>
                <a:spcPts val="0"/>
              </a:spcAft>
              <a:buSzPts val="1100"/>
              <a:buChar char="○"/>
            </a:pPr>
            <a:r>
              <a:rPr lang="en" sz="1400"/>
              <a:t>Applying that to other repository services</a:t>
            </a:r>
            <a:r>
              <a:rPr lang="en"/>
              <a:t> </a:t>
            </a:r>
            <a:endParaRPr/>
          </a:p>
        </p:txBody>
      </p:sp>
      <p:pic>
        <p:nvPicPr>
          <p:cNvPr id="152" name="Google Shape;152;p16"/>
          <p:cNvPicPr preferRelativeResize="0"/>
          <p:nvPr/>
        </p:nvPicPr>
        <p:blipFill>
          <a:blip r:embed="rId5">
            <a:alphaModFix/>
          </a:blip>
          <a:stretch>
            <a:fillRect/>
          </a:stretch>
        </p:blipFill>
        <p:spPr>
          <a:xfrm>
            <a:off x="5381195" y="1353150"/>
            <a:ext cx="3291555" cy="3152875"/>
          </a:xfrm>
          <a:prstGeom prst="rect">
            <a:avLst/>
          </a:prstGeom>
          <a:noFill/>
          <a:ln>
            <a:noFill/>
          </a:ln>
        </p:spPr>
      </p:pic>
      <p:pic>
        <p:nvPicPr>
          <p:cNvPr id="2" name="Slide 4">
            <a:hlinkClick r:id="" action="ppaction://media"/>
            <a:extLst>
              <a:ext uri="{FF2B5EF4-FFF2-40B4-BE49-F238E27FC236}">
                <a16:creationId xmlns:a16="http://schemas.microsoft.com/office/drawing/2014/main" id="{A7F34151-C05D-4C88-AE09-FB89D6A812E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51435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7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763275" y="6924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OTC - Understanding Boa language</a:t>
            </a:r>
            <a:endParaRPr/>
          </a:p>
        </p:txBody>
      </p:sp>
      <p:sp>
        <p:nvSpPr>
          <p:cNvPr id="158" name="Google Shape;158;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 sz="1500"/>
              <a:t>Run practice scripts on Eclipse and the ISU website</a:t>
            </a:r>
            <a:endParaRPr sz="1500"/>
          </a:p>
          <a:p>
            <a:pPr marL="457200" lvl="0" indent="-323850" algn="l" rtl="0">
              <a:lnSpc>
                <a:spcPct val="100000"/>
              </a:lnSpc>
              <a:spcBef>
                <a:spcPts val="0"/>
              </a:spcBef>
              <a:spcAft>
                <a:spcPts val="0"/>
              </a:spcAft>
              <a:buSzPts val="1500"/>
              <a:buChar char="●"/>
            </a:pPr>
            <a:r>
              <a:rPr lang="en" sz="1500"/>
              <a:t>Received recommendations from Sumon Biswas</a:t>
            </a:r>
            <a:endParaRPr sz="1500"/>
          </a:p>
          <a:p>
            <a:pPr marL="914400" lvl="1" indent="-323850" algn="l" rtl="0">
              <a:lnSpc>
                <a:spcPct val="100000"/>
              </a:lnSpc>
              <a:spcBef>
                <a:spcPts val="0"/>
              </a:spcBef>
              <a:spcAft>
                <a:spcPts val="0"/>
              </a:spcAft>
              <a:buSzPts val="1500"/>
              <a:buChar char="○"/>
            </a:pPr>
            <a:r>
              <a:rPr lang="en" sz="1500"/>
              <a:t>Cannot run Boa locally</a:t>
            </a:r>
            <a:endParaRPr sz="1500"/>
          </a:p>
          <a:p>
            <a:pPr marL="914400" lvl="1" indent="-323850" algn="l" rtl="0">
              <a:lnSpc>
                <a:spcPct val="100000"/>
              </a:lnSpc>
              <a:spcBef>
                <a:spcPts val="0"/>
              </a:spcBef>
              <a:spcAft>
                <a:spcPts val="0"/>
              </a:spcAft>
              <a:buSzPts val="1500"/>
              <a:buChar char="○"/>
            </a:pPr>
            <a:r>
              <a:rPr lang="en" sz="1500"/>
              <a:t>Can run scripts from command line</a:t>
            </a:r>
            <a:endParaRPr sz="1500"/>
          </a:p>
          <a:p>
            <a:pPr marL="914400" lvl="1" indent="-323850" algn="l" rtl="0">
              <a:lnSpc>
                <a:spcPct val="100000"/>
              </a:lnSpc>
              <a:spcBef>
                <a:spcPts val="0"/>
              </a:spcBef>
              <a:spcAft>
                <a:spcPts val="0"/>
              </a:spcAft>
              <a:buSzPts val="1500"/>
              <a:buChar char="○"/>
            </a:pPr>
            <a:r>
              <a:rPr lang="en" sz="1500"/>
              <a:t>Read boa textbook</a:t>
            </a:r>
            <a:endParaRPr sz="1500"/>
          </a:p>
          <a:p>
            <a:pPr marL="457200" lvl="0" indent="-323850" algn="l" rtl="0">
              <a:spcBef>
                <a:spcPts val="0"/>
              </a:spcBef>
              <a:spcAft>
                <a:spcPts val="0"/>
              </a:spcAft>
              <a:buSzPts val="1500"/>
              <a:buChar char="●"/>
            </a:pPr>
            <a:r>
              <a:rPr lang="en" sz="1500"/>
              <a:t>What we need to focus on</a:t>
            </a:r>
            <a:endParaRPr sz="1500"/>
          </a:p>
          <a:p>
            <a:pPr marL="914400" lvl="1" indent="-323850" algn="l" rtl="0">
              <a:lnSpc>
                <a:spcPct val="100000"/>
              </a:lnSpc>
              <a:spcBef>
                <a:spcPts val="0"/>
              </a:spcBef>
              <a:spcAft>
                <a:spcPts val="0"/>
              </a:spcAft>
              <a:buSzPts val="1500"/>
              <a:buChar char="○"/>
            </a:pPr>
            <a:r>
              <a:rPr lang="en" sz="1500"/>
              <a:t>Understand AST (Abstract Syntax Trees)</a:t>
            </a:r>
            <a:endParaRPr sz="1500"/>
          </a:p>
          <a:p>
            <a:pPr marL="914400" lvl="1" indent="-323850" algn="l" rtl="0">
              <a:lnSpc>
                <a:spcPct val="100000"/>
              </a:lnSpc>
              <a:spcBef>
                <a:spcPts val="0"/>
              </a:spcBef>
              <a:spcAft>
                <a:spcPts val="0"/>
              </a:spcAft>
              <a:buSzPts val="1500"/>
              <a:buChar char="○"/>
            </a:pPr>
            <a:r>
              <a:rPr lang="en" sz="1500"/>
              <a:t>Know the attributes of the ‘Project’ object</a:t>
            </a:r>
            <a:endParaRPr sz="1500"/>
          </a:p>
          <a:p>
            <a:pPr marL="914400" lvl="1" indent="-323850" algn="l" rtl="0">
              <a:lnSpc>
                <a:spcPct val="100000"/>
              </a:lnSpc>
              <a:spcBef>
                <a:spcPts val="0"/>
              </a:spcBef>
              <a:spcAft>
                <a:spcPts val="0"/>
              </a:spcAft>
              <a:buSzPts val="1500"/>
              <a:buChar char="○"/>
            </a:pPr>
            <a:r>
              <a:rPr lang="en" sz="1500"/>
              <a:t>Understand queries</a:t>
            </a:r>
            <a:endParaRPr sz="1500"/>
          </a:p>
        </p:txBody>
      </p:sp>
      <p:pic>
        <p:nvPicPr>
          <p:cNvPr id="2" name="Slide 5">
            <a:hlinkClick r:id="" action="ppaction://media"/>
            <a:extLst>
              <a:ext uri="{FF2B5EF4-FFF2-40B4-BE49-F238E27FC236}">
                <a16:creationId xmlns:a16="http://schemas.microsoft.com/office/drawing/2014/main" id="{A26394AA-BF00-4D34-A470-0C92882633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51435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8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785</Words>
  <Application>Microsoft Office PowerPoint</Application>
  <PresentationFormat>On-screen Show (16:9)</PresentationFormat>
  <Paragraphs>48</Paragraphs>
  <Slides>5</Slides>
  <Notes>5</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Arial</vt:lpstr>
      <vt:lpstr>Nunito</vt:lpstr>
      <vt:lpstr>Shift</vt:lpstr>
      <vt:lpstr>Lightning Talk:  Technical Difficulties</vt:lpstr>
      <vt:lpstr>What has our biggest technical challenge been so far?</vt:lpstr>
      <vt:lpstr>Actions Taken!</vt:lpstr>
      <vt:lpstr>OTC - Data Retrieval Meeting</vt:lpstr>
      <vt:lpstr>OTC - Understanding Boa language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Lightning Talk:  Technical Difficulties</dc:title>
  <cp:lastModifiedBy>Hamill, Adrian R</cp:lastModifiedBy>
  <cp:revision>2</cp:revision>
  <dcterms:modified xsi:type="dcterms:W3CDTF">2019-11-04T03:52:47Z</dcterms:modified>
</cp:coreProperties>
</file>